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87" d="100"/>
          <a:sy n="87" d="100"/>
        </p:scale>
        <p:origin x="1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F7451-C55A-4700-AA9F-BDB229E1F603}" type="datetimeFigureOut">
              <a:rPr lang="en-US" smtClean="0"/>
              <a:t>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0E0590-7192-4BAA-B75F-6EDB8A792F65}" type="slidenum">
              <a:rPr lang="en-US" smtClean="0"/>
              <a:t>‹#›</a:t>
            </a:fld>
            <a:endParaRPr lang="en-US"/>
          </a:p>
        </p:txBody>
      </p:sp>
    </p:spTree>
    <p:extLst>
      <p:ext uri="{BB962C8B-B14F-4D97-AF65-F5344CB8AC3E}">
        <p14:creationId xmlns:p14="http://schemas.microsoft.com/office/powerpoint/2010/main" val="665277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Green – areas of the forest with 180 trees per grid</a:t>
            </a:r>
          </a:p>
          <a:p>
            <a:r>
              <a:rPr lang="en-US" dirty="0" smtClean="0"/>
              <a:t>White</a:t>
            </a:r>
            <a:r>
              <a:rPr lang="en-US" baseline="0" dirty="0" smtClean="0"/>
              <a:t> – completely deforested parts of the forest </a:t>
            </a:r>
            <a:endParaRPr lang="en-US" dirty="0"/>
          </a:p>
        </p:txBody>
      </p:sp>
      <p:sp>
        <p:nvSpPr>
          <p:cNvPr id="4" name="Slide Number Placeholder 3"/>
          <p:cNvSpPr>
            <a:spLocks noGrp="1"/>
          </p:cNvSpPr>
          <p:nvPr>
            <p:ph type="sldNum" sz="quarter" idx="10"/>
          </p:nvPr>
        </p:nvSpPr>
        <p:spPr/>
        <p:txBody>
          <a:bodyPr/>
          <a:lstStyle/>
          <a:p>
            <a:fld id="{090E0590-7192-4BAA-B75F-6EDB8A792F65}" type="slidenum">
              <a:rPr lang="en-US" smtClean="0"/>
              <a:t>2</a:t>
            </a:fld>
            <a:endParaRPr lang="en-US"/>
          </a:p>
        </p:txBody>
      </p:sp>
    </p:spTree>
    <p:extLst>
      <p:ext uri="{BB962C8B-B14F-4D97-AF65-F5344CB8AC3E}">
        <p14:creationId xmlns:p14="http://schemas.microsoft.com/office/powerpoint/2010/main" val="2348635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Key</a:t>
            </a:r>
          </a:p>
          <a:p>
            <a:r>
              <a:rPr lang="en-US" dirty="0" smtClean="0"/>
              <a:t>Green</a:t>
            </a:r>
            <a:r>
              <a:rPr lang="en-US" baseline="0" dirty="0" smtClean="0"/>
              <a:t> – areas of the forest with 180 adult trees per grid</a:t>
            </a:r>
          </a:p>
          <a:p>
            <a:r>
              <a:rPr lang="en-US" baseline="0" dirty="0" smtClean="0"/>
              <a:t>White – deforested parts </a:t>
            </a:r>
          </a:p>
          <a:p>
            <a:r>
              <a:rPr lang="en-US" baseline="0" dirty="0" smtClean="0"/>
              <a:t>Dark green – reforested parts of the forest with 180 trees per grid</a:t>
            </a:r>
            <a:endParaRPr lang="en-US" dirty="0"/>
          </a:p>
        </p:txBody>
      </p:sp>
      <p:sp>
        <p:nvSpPr>
          <p:cNvPr id="4" name="Slide Number Placeholder 3"/>
          <p:cNvSpPr>
            <a:spLocks noGrp="1"/>
          </p:cNvSpPr>
          <p:nvPr>
            <p:ph type="sldNum" sz="quarter" idx="10"/>
          </p:nvPr>
        </p:nvSpPr>
        <p:spPr/>
        <p:txBody>
          <a:bodyPr/>
          <a:lstStyle/>
          <a:p>
            <a:fld id="{090E0590-7192-4BAA-B75F-6EDB8A792F65}" type="slidenum">
              <a:rPr lang="en-US" smtClean="0"/>
              <a:t>3</a:t>
            </a:fld>
            <a:endParaRPr lang="en-US"/>
          </a:p>
        </p:txBody>
      </p:sp>
    </p:spTree>
    <p:extLst>
      <p:ext uri="{BB962C8B-B14F-4D97-AF65-F5344CB8AC3E}">
        <p14:creationId xmlns:p14="http://schemas.microsoft.com/office/powerpoint/2010/main" val="4127749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Macomb state forest is an important tourist</a:t>
            </a:r>
            <a:r>
              <a:rPr lang="en-US" baseline="0" dirty="0" smtClean="0"/>
              <a:t> attraction in New York hence its importance to the economy. The forest is also an important water catchment area hence its importance to the climate of the area. Destroying the forest can cause desertification and contribute to climate change and global warming </a:t>
            </a:r>
          </a:p>
          <a:p>
            <a:r>
              <a:rPr lang="en-US" baseline="0" dirty="0" smtClean="0"/>
              <a:t>Failure to protect the forest will equal to exposure of numerous plant and animal species</a:t>
            </a:r>
          </a:p>
          <a:p>
            <a:r>
              <a:rPr lang="en-US" baseline="0" dirty="0" smtClean="0"/>
              <a:t>The presence of </a:t>
            </a:r>
            <a:r>
              <a:rPr lang="en-US" baseline="0" dirty="0" err="1" smtClean="0"/>
              <a:t>enfdangered</a:t>
            </a:r>
            <a:r>
              <a:rPr lang="en-US" baseline="0" dirty="0" smtClean="0"/>
              <a:t> species within the forest its preservation an even primer concern</a:t>
            </a:r>
            <a:endParaRPr lang="en-US" dirty="0"/>
          </a:p>
        </p:txBody>
      </p:sp>
      <p:sp>
        <p:nvSpPr>
          <p:cNvPr id="4" name="Slide Number Placeholder 3"/>
          <p:cNvSpPr>
            <a:spLocks noGrp="1"/>
          </p:cNvSpPr>
          <p:nvPr>
            <p:ph type="sldNum" sz="quarter" idx="10"/>
          </p:nvPr>
        </p:nvSpPr>
        <p:spPr/>
        <p:txBody>
          <a:bodyPr/>
          <a:lstStyle/>
          <a:p>
            <a:fld id="{090E0590-7192-4BAA-B75F-6EDB8A792F65}" type="slidenum">
              <a:rPr lang="en-US" smtClean="0"/>
              <a:t>4</a:t>
            </a:fld>
            <a:endParaRPr lang="en-US"/>
          </a:p>
        </p:txBody>
      </p:sp>
    </p:spTree>
    <p:extLst>
      <p:ext uri="{BB962C8B-B14F-4D97-AF65-F5344CB8AC3E}">
        <p14:creationId xmlns:p14="http://schemas.microsoft.com/office/powerpoint/2010/main" val="48130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new forest, while a good step, cannot replace the old forest.  Animals are likely to struggle in the new forest. The environment cannot come close to that in the natural forest. </a:t>
            </a:r>
            <a:endParaRPr lang="en-US" dirty="0"/>
          </a:p>
        </p:txBody>
      </p:sp>
      <p:sp>
        <p:nvSpPr>
          <p:cNvPr id="4" name="Slide Number Placeholder 3"/>
          <p:cNvSpPr>
            <a:spLocks noGrp="1"/>
          </p:cNvSpPr>
          <p:nvPr>
            <p:ph type="sldNum" sz="quarter" idx="10"/>
          </p:nvPr>
        </p:nvSpPr>
        <p:spPr/>
        <p:txBody>
          <a:bodyPr/>
          <a:lstStyle/>
          <a:p>
            <a:fld id="{090E0590-7192-4BAA-B75F-6EDB8A792F65}" type="slidenum">
              <a:rPr lang="en-US" smtClean="0"/>
              <a:t>7</a:t>
            </a:fld>
            <a:endParaRPr lang="en-US"/>
          </a:p>
        </p:txBody>
      </p:sp>
    </p:spTree>
    <p:extLst>
      <p:ext uri="{BB962C8B-B14F-4D97-AF65-F5344CB8AC3E}">
        <p14:creationId xmlns:p14="http://schemas.microsoft.com/office/powerpoint/2010/main" val="3487755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Planting trees often comes at a cost. The cost is likely to be higher where</a:t>
            </a:r>
            <a:r>
              <a:rPr lang="en-US" baseline="0" dirty="0" smtClean="0"/>
              <a:t> the number of trees to be planted is more. </a:t>
            </a:r>
          </a:p>
          <a:p>
            <a:r>
              <a:rPr lang="en-US" baseline="0" dirty="0" smtClean="0"/>
              <a:t>Growing trees require large amounts of water. The reforestation process often requires utilization of large amounts of water. This water could be useful for other purposes </a:t>
            </a:r>
          </a:p>
          <a:p>
            <a:r>
              <a:rPr lang="en-US" baseline="0" dirty="0" smtClean="0"/>
              <a:t>The cost of planting trees can be reduced by planting a greater number of trees at once</a:t>
            </a:r>
            <a:endParaRPr lang="en-US" dirty="0"/>
          </a:p>
        </p:txBody>
      </p:sp>
      <p:sp>
        <p:nvSpPr>
          <p:cNvPr id="4" name="Slide Number Placeholder 3"/>
          <p:cNvSpPr>
            <a:spLocks noGrp="1"/>
          </p:cNvSpPr>
          <p:nvPr>
            <p:ph type="sldNum" sz="quarter" idx="10"/>
          </p:nvPr>
        </p:nvSpPr>
        <p:spPr/>
        <p:txBody>
          <a:bodyPr/>
          <a:lstStyle/>
          <a:p>
            <a:fld id="{090E0590-7192-4BAA-B75F-6EDB8A792F65}" type="slidenum">
              <a:rPr lang="en-US" smtClean="0"/>
              <a:t>9</a:t>
            </a:fld>
            <a:endParaRPr lang="en-US"/>
          </a:p>
        </p:txBody>
      </p:sp>
    </p:spTree>
    <p:extLst>
      <p:ext uri="{BB962C8B-B14F-4D97-AF65-F5344CB8AC3E}">
        <p14:creationId xmlns:p14="http://schemas.microsoft.com/office/powerpoint/2010/main" val="4227508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regeneration of some natural tree species is still largely elusive hence making it difficult to grow them</a:t>
            </a:r>
          </a:p>
          <a:p>
            <a:r>
              <a:rPr lang="en-US" baseline="0" dirty="0" smtClean="0"/>
              <a:t>Some trees also grow very slowly hence making it difficult to regenerate a forest using them. Reforestation often </a:t>
            </a:r>
            <a:r>
              <a:rPr lang="en-US" baseline="0" dirty="0" err="1" smtClean="0"/>
              <a:t>utilizaes</a:t>
            </a:r>
            <a:r>
              <a:rPr lang="en-US" baseline="0" dirty="0" smtClean="0"/>
              <a:t> trees that are </a:t>
            </a:r>
            <a:r>
              <a:rPr lang="en-US" baseline="0" dirty="0" err="1" smtClean="0"/>
              <a:t>resitant</a:t>
            </a:r>
            <a:r>
              <a:rPr lang="en-US" baseline="0" dirty="0" smtClean="0"/>
              <a:t> and fast-growing like eucalyptus</a:t>
            </a:r>
            <a:endParaRPr lang="en-US" dirty="0"/>
          </a:p>
        </p:txBody>
      </p:sp>
      <p:sp>
        <p:nvSpPr>
          <p:cNvPr id="4" name="Slide Number Placeholder 3"/>
          <p:cNvSpPr>
            <a:spLocks noGrp="1"/>
          </p:cNvSpPr>
          <p:nvPr>
            <p:ph type="sldNum" sz="quarter" idx="10"/>
          </p:nvPr>
        </p:nvSpPr>
        <p:spPr/>
        <p:txBody>
          <a:bodyPr/>
          <a:lstStyle/>
          <a:p>
            <a:fld id="{090E0590-7192-4BAA-B75F-6EDB8A792F65}" type="slidenum">
              <a:rPr lang="en-US" smtClean="0"/>
              <a:t>10</a:t>
            </a:fld>
            <a:endParaRPr lang="en-US"/>
          </a:p>
        </p:txBody>
      </p:sp>
    </p:spTree>
    <p:extLst>
      <p:ext uri="{BB962C8B-B14F-4D97-AF65-F5344CB8AC3E}">
        <p14:creationId xmlns:p14="http://schemas.microsoft.com/office/powerpoint/2010/main" val="1749198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reforestation, it is important to utilize the best seedlings. Development of these seedlings from tree seeds in known nurseries is better. </a:t>
            </a:r>
            <a:endParaRPr lang="en-US" dirty="0"/>
          </a:p>
        </p:txBody>
      </p:sp>
      <p:sp>
        <p:nvSpPr>
          <p:cNvPr id="4" name="Slide Number Placeholder 3"/>
          <p:cNvSpPr>
            <a:spLocks noGrp="1"/>
          </p:cNvSpPr>
          <p:nvPr>
            <p:ph type="sldNum" sz="quarter" idx="10"/>
          </p:nvPr>
        </p:nvSpPr>
        <p:spPr/>
        <p:txBody>
          <a:bodyPr/>
          <a:lstStyle/>
          <a:p>
            <a:fld id="{090E0590-7192-4BAA-B75F-6EDB8A792F65}" type="slidenum">
              <a:rPr lang="en-US" smtClean="0"/>
              <a:t>11</a:t>
            </a:fld>
            <a:endParaRPr lang="en-US"/>
          </a:p>
        </p:txBody>
      </p:sp>
    </p:spTree>
    <p:extLst>
      <p:ext uri="{BB962C8B-B14F-4D97-AF65-F5344CB8AC3E}">
        <p14:creationId xmlns:p14="http://schemas.microsoft.com/office/powerpoint/2010/main" val="1169810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2/3/2019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doi.org/10.1016/j.foreco.2014.01.02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Reforestation </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04729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Deforestation Grids</a:t>
            </a:r>
            <a:endParaRPr lang="en-US" dirty="0"/>
          </a:p>
        </p:txBody>
      </p:sp>
      <p:pic>
        <p:nvPicPr>
          <p:cNvPr id="8" name="Content Placeholder 7"/>
          <p:cNvPicPr>
            <a:picLocks noGrp="1" noChangeAspect="1"/>
          </p:cNvPicPr>
          <p:nvPr>
            <p:ph idx="1"/>
          </p:nvPr>
        </p:nvPicPr>
        <p:blipFill>
          <a:blip r:embed="rId3"/>
          <a:stretch>
            <a:fillRect/>
          </a:stretch>
        </p:blipFill>
        <p:spPr>
          <a:xfrm>
            <a:off x="5241378" y="2133600"/>
            <a:ext cx="3611070" cy="3778250"/>
          </a:xfrm>
          <a:prstGeom prst="rect">
            <a:avLst/>
          </a:prstGeom>
        </p:spPr>
      </p:pic>
    </p:spTree>
    <p:extLst>
      <p:ext uri="{BB962C8B-B14F-4D97-AF65-F5344CB8AC3E}">
        <p14:creationId xmlns:p14="http://schemas.microsoft.com/office/powerpoint/2010/main" val="3461475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Reforestation Grids</a:t>
            </a:r>
            <a:endParaRPr lang="en-US" dirty="0"/>
          </a:p>
        </p:txBody>
      </p:sp>
      <p:pic>
        <p:nvPicPr>
          <p:cNvPr id="4" name="Content Placeholder 3"/>
          <p:cNvPicPr>
            <a:picLocks noGrp="1" noChangeAspect="1"/>
          </p:cNvPicPr>
          <p:nvPr>
            <p:ph idx="1"/>
          </p:nvPr>
        </p:nvPicPr>
        <p:blipFill>
          <a:blip r:embed="rId3"/>
          <a:stretch>
            <a:fillRect/>
          </a:stretch>
        </p:blipFill>
        <p:spPr>
          <a:xfrm>
            <a:off x="4576815" y="2133600"/>
            <a:ext cx="4940196" cy="3778250"/>
          </a:xfrm>
          <a:prstGeom prst="rect">
            <a:avLst/>
          </a:prstGeom>
        </p:spPr>
      </p:pic>
    </p:spTree>
    <p:extLst>
      <p:ext uri="{BB962C8B-B14F-4D97-AF65-F5344CB8AC3E}">
        <p14:creationId xmlns:p14="http://schemas.microsoft.com/office/powerpoint/2010/main" val="3648523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Protection </a:t>
            </a:r>
            <a:endParaRPr lang="en-US" dirty="0"/>
          </a:p>
        </p:txBody>
      </p:sp>
      <p:sp>
        <p:nvSpPr>
          <p:cNvPr id="3" name="Content Placeholder 2"/>
          <p:cNvSpPr>
            <a:spLocks noGrp="1"/>
          </p:cNvSpPr>
          <p:nvPr>
            <p:ph idx="1"/>
          </p:nvPr>
        </p:nvSpPr>
        <p:spPr/>
        <p:txBody>
          <a:bodyPr/>
          <a:lstStyle/>
          <a:p>
            <a:r>
              <a:rPr lang="en-US" dirty="0" smtClean="0"/>
              <a:t>Macomb state forest is important to the economy and climate of New York</a:t>
            </a:r>
          </a:p>
          <a:p>
            <a:r>
              <a:rPr lang="en-US" dirty="0" smtClean="0"/>
              <a:t>The forest is also home to numerous plant and animal species</a:t>
            </a:r>
          </a:p>
          <a:p>
            <a:r>
              <a:rPr lang="en-US" dirty="0" smtClean="0"/>
              <a:t>The forest is home to various endangered animal species including the whitetail deer. </a:t>
            </a:r>
            <a:endParaRPr lang="en-US" dirty="0"/>
          </a:p>
        </p:txBody>
      </p:sp>
    </p:spTree>
    <p:extLst>
      <p:ext uri="{BB962C8B-B14F-4D97-AF65-F5344CB8AC3E}">
        <p14:creationId xmlns:p14="http://schemas.microsoft.com/office/powerpoint/2010/main" val="3861464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of the Reforestation Plan</a:t>
            </a:r>
            <a:endParaRPr lang="en-US" dirty="0"/>
          </a:p>
        </p:txBody>
      </p:sp>
      <p:sp>
        <p:nvSpPr>
          <p:cNvPr id="3" name="Content Placeholder 2"/>
          <p:cNvSpPr>
            <a:spLocks noGrp="1"/>
          </p:cNvSpPr>
          <p:nvPr>
            <p:ph idx="1"/>
          </p:nvPr>
        </p:nvSpPr>
        <p:spPr/>
        <p:txBody>
          <a:bodyPr/>
          <a:lstStyle/>
          <a:p>
            <a:r>
              <a:rPr lang="en-US" dirty="0" smtClean="0"/>
              <a:t>The main strength of the reforestation plan utilized in this case is the coverage. </a:t>
            </a:r>
          </a:p>
          <a:p>
            <a:r>
              <a:rPr lang="en-US" dirty="0" smtClean="0"/>
              <a:t>The plan looks to replace trees by regions completely hence allows the growth of a dense forest</a:t>
            </a:r>
            <a:endParaRPr lang="en-US" dirty="0"/>
          </a:p>
        </p:txBody>
      </p:sp>
    </p:spTree>
    <p:extLst>
      <p:ext uri="{BB962C8B-B14F-4D97-AF65-F5344CB8AC3E}">
        <p14:creationId xmlns:p14="http://schemas.microsoft.com/office/powerpoint/2010/main" val="130209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 of the Reforestation Plan</a:t>
            </a:r>
            <a:endParaRPr lang="en-US" dirty="0"/>
          </a:p>
        </p:txBody>
      </p:sp>
      <p:sp>
        <p:nvSpPr>
          <p:cNvPr id="3" name="Content Placeholder 2"/>
          <p:cNvSpPr>
            <a:spLocks noGrp="1"/>
          </p:cNvSpPr>
          <p:nvPr>
            <p:ph idx="1"/>
          </p:nvPr>
        </p:nvSpPr>
        <p:spPr/>
        <p:txBody>
          <a:bodyPr/>
          <a:lstStyle/>
          <a:p>
            <a:r>
              <a:rPr lang="en-US" dirty="0" smtClean="0"/>
              <a:t>The main weakness of the reforestation plan is its coverage</a:t>
            </a:r>
          </a:p>
          <a:p>
            <a:r>
              <a:rPr lang="en-US" dirty="0" smtClean="0"/>
              <a:t>A suitable reforestation plan should cover all deforested areas</a:t>
            </a:r>
            <a:endParaRPr lang="en-US" dirty="0"/>
          </a:p>
        </p:txBody>
      </p:sp>
    </p:spTree>
    <p:extLst>
      <p:ext uri="{BB962C8B-B14F-4D97-AF65-F5344CB8AC3E}">
        <p14:creationId xmlns:p14="http://schemas.microsoft.com/office/powerpoint/2010/main" val="241760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v. Adult Trees</a:t>
            </a:r>
            <a:endParaRPr lang="en-US" dirty="0"/>
          </a:p>
        </p:txBody>
      </p:sp>
      <p:sp>
        <p:nvSpPr>
          <p:cNvPr id="3" name="Content Placeholder 2"/>
          <p:cNvSpPr>
            <a:spLocks noGrp="1"/>
          </p:cNvSpPr>
          <p:nvPr>
            <p:ph idx="1"/>
          </p:nvPr>
        </p:nvSpPr>
        <p:spPr/>
        <p:txBody>
          <a:bodyPr/>
          <a:lstStyle/>
          <a:p>
            <a:r>
              <a:rPr lang="en-US" dirty="0" smtClean="0"/>
              <a:t>New trees do not provide a similar habitat for the animals in the forest as the older trees would. </a:t>
            </a:r>
          </a:p>
          <a:p>
            <a:r>
              <a:rPr lang="en-US" dirty="0" smtClean="0"/>
              <a:t>New trees, by virtue of their size, provide less food for the herbivores and less manure for other vegetation to grow. </a:t>
            </a:r>
          </a:p>
          <a:p>
            <a:r>
              <a:rPr lang="en-US" dirty="0" smtClean="0"/>
              <a:t>New trees also provide less shelter from both cold and sunlight</a:t>
            </a:r>
          </a:p>
          <a:p>
            <a:r>
              <a:rPr lang="en-US" dirty="0" smtClean="0"/>
              <a:t>New trees also fail to provide animals with protection from the sight of predators, especially man. </a:t>
            </a:r>
          </a:p>
          <a:p>
            <a:r>
              <a:rPr lang="en-US" dirty="0" smtClean="0"/>
              <a:t>A change in the species of the trees denies some animals food and a natural habitat. </a:t>
            </a:r>
            <a:endParaRPr lang="en-US" dirty="0"/>
          </a:p>
        </p:txBody>
      </p:sp>
    </p:spTree>
    <p:extLst>
      <p:ext uri="{BB962C8B-B14F-4D97-AF65-F5344CB8AC3E}">
        <p14:creationId xmlns:p14="http://schemas.microsoft.com/office/powerpoint/2010/main" val="188839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Solutions </a:t>
            </a:r>
            <a:endParaRPr lang="en-US" dirty="0"/>
          </a:p>
        </p:txBody>
      </p:sp>
      <p:sp>
        <p:nvSpPr>
          <p:cNvPr id="3" name="Content Placeholder 2"/>
          <p:cNvSpPr>
            <a:spLocks noGrp="1"/>
          </p:cNvSpPr>
          <p:nvPr>
            <p:ph idx="1"/>
          </p:nvPr>
        </p:nvSpPr>
        <p:spPr/>
        <p:txBody>
          <a:bodyPr/>
          <a:lstStyle/>
          <a:p>
            <a:r>
              <a:rPr lang="en-US" dirty="0" smtClean="0"/>
              <a:t>Complete coverage of the deforested area during reforestation </a:t>
            </a:r>
          </a:p>
          <a:p>
            <a:r>
              <a:rPr lang="en-US" dirty="0" smtClean="0"/>
              <a:t>Utilization of tree species similar to those that were there before. </a:t>
            </a:r>
            <a:endParaRPr lang="en-US" dirty="0"/>
          </a:p>
        </p:txBody>
      </p:sp>
    </p:spTree>
    <p:extLst>
      <p:ext uri="{BB962C8B-B14F-4D97-AF65-F5344CB8AC3E}">
        <p14:creationId xmlns:p14="http://schemas.microsoft.com/office/powerpoint/2010/main" val="3745499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 Coverage</a:t>
            </a:r>
            <a:endParaRPr lang="en-US" dirty="0"/>
          </a:p>
        </p:txBody>
      </p:sp>
      <p:sp>
        <p:nvSpPr>
          <p:cNvPr id="3" name="Content Placeholder 2"/>
          <p:cNvSpPr>
            <a:spLocks noGrp="1"/>
          </p:cNvSpPr>
          <p:nvPr>
            <p:ph idx="1"/>
          </p:nvPr>
        </p:nvSpPr>
        <p:spPr/>
        <p:txBody>
          <a:bodyPr/>
          <a:lstStyle/>
          <a:p>
            <a:pPr marL="0" indent="0">
              <a:buNone/>
            </a:pPr>
            <a:r>
              <a:rPr lang="en-US" dirty="0" smtClean="0"/>
              <a:t>Cons </a:t>
            </a:r>
          </a:p>
          <a:p>
            <a:r>
              <a:rPr lang="en-US" dirty="0" smtClean="0"/>
              <a:t>Its is likely to be more expensive than the current plan</a:t>
            </a:r>
          </a:p>
          <a:p>
            <a:r>
              <a:rPr lang="en-US" dirty="0" smtClean="0"/>
              <a:t>It is likely to cause diversion of water sources </a:t>
            </a:r>
          </a:p>
          <a:p>
            <a:pPr marL="0" indent="0">
              <a:buNone/>
            </a:pPr>
            <a:r>
              <a:rPr lang="en-US" dirty="0" smtClean="0"/>
              <a:t>Pros </a:t>
            </a:r>
          </a:p>
          <a:p>
            <a:r>
              <a:rPr lang="en-US" dirty="0" smtClean="0"/>
              <a:t>Regenerates the forest as it was previously</a:t>
            </a:r>
          </a:p>
          <a:p>
            <a:r>
              <a:rPr lang="en-US" dirty="0" smtClean="0"/>
              <a:t>Enhances the economic usefulness of the forest</a:t>
            </a:r>
          </a:p>
          <a:p>
            <a:r>
              <a:rPr lang="en-US" dirty="0" smtClean="0"/>
              <a:t>It is cheaper in the long-term</a:t>
            </a:r>
            <a:endParaRPr lang="en-US" dirty="0"/>
          </a:p>
        </p:txBody>
      </p:sp>
    </p:spTree>
    <p:extLst>
      <p:ext uri="{BB962C8B-B14F-4D97-AF65-F5344CB8AC3E}">
        <p14:creationId xmlns:p14="http://schemas.microsoft.com/office/powerpoint/2010/main" val="3444280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Retaining the Species </a:t>
            </a:r>
            <a:endParaRPr lang="en-US" dirty="0"/>
          </a:p>
        </p:txBody>
      </p:sp>
      <p:sp>
        <p:nvSpPr>
          <p:cNvPr id="3" name="Content Placeholder 2"/>
          <p:cNvSpPr>
            <a:spLocks noGrp="1"/>
          </p:cNvSpPr>
          <p:nvPr>
            <p:ph idx="1"/>
          </p:nvPr>
        </p:nvSpPr>
        <p:spPr/>
        <p:txBody>
          <a:bodyPr/>
          <a:lstStyle/>
          <a:p>
            <a:pPr marL="0" indent="0">
              <a:buNone/>
            </a:pPr>
            <a:r>
              <a:rPr lang="en-US" dirty="0" smtClean="0"/>
              <a:t>Cons </a:t>
            </a:r>
          </a:p>
          <a:p>
            <a:r>
              <a:rPr lang="en-US" dirty="0" smtClean="0"/>
              <a:t>It is difficult to grow some natural tree species </a:t>
            </a:r>
          </a:p>
          <a:p>
            <a:r>
              <a:rPr lang="en-US" dirty="0" smtClean="0"/>
              <a:t>Some natural tree species are extremely slow-growing </a:t>
            </a:r>
          </a:p>
          <a:p>
            <a:r>
              <a:rPr lang="en-US" dirty="0" smtClean="0"/>
              <a:t>It is an impossible alternative where the forest had multiple species of trees</a:t>
            </a:r>
          </a:p>
          <a:p>
            <a:pPr marL="0" indent="0">
              <a:buNone/>
            </a:pPr>
            <a:r>
              <a:rPr lang="en-US" dirty="0" smtClean="0"/>
              <a:t>Pros</a:t>
            </a:r>
          </a:p>
          <a:p>
            <a:r>
              <a:rPr lang="en-US" dirty="0" smtClean="0"/>
              <a:t>It is leads to regeneration of the forest as it was and maintenance of the previous habitats</a:t>
            </a:r>
          </a:p>
        </p:txBody>
      </p:sp>
    </p:spTree>
    <p:extLst>
      <p:ext uri="{BB962C8B-B14F-4D97-AF65-F5344CB8AC3E}">
        <p14:creationId xmlns:p14="http://schemas.microsoft.com/office/powerpoint/2010/main" val="1942738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Equipment </a:t>
            </a:r>
            <a:endParaRPr lang="en-US" dirty="0"/>
          </a:p>
        </p:txBody>
      </p:sp>
      <p:sp>
        <p:nvSpPr>
          <p:cNvPr id="3" name="Content Placeholder 2"/>
          <p:cNvSpPr>
            <a:spLocks noGrp="1"/>
          </p:cNvSpPr>
          <p:nvPr>
            <p:ph idx="1"/>
          </p:nvPr>
        </p:nvSpPr>
        <p:spPr/>
        <p:txBody>
          <a:bodyPr/>
          <a:lstStyle/>
          <a:p>
            <a:r>
              <a:rPr lang="en-US" dirty="0" smtClean="0"/>
              <a:t>Tree seedlings</a:t>
            </a:r>
          </a:p>
          <a:p>
            <a:r>
              <a:rPr lang="en-US" dirty="0" smtClean="0"/>
              <a:t>Equipment for land preparation including tractors </a:t>
            </a:r>
          </a:p>
          <a:p>
            <a:r>
              <a:rPr lang="en-US" dirty="0" smtClean="0"/>
              <a:t>A source of manure</a:t>
            </a:r>
          </a:p>
          <a:p>
            <a:r>
              <a:rPr lang="en-US" dirty="0" smtClean="0"/>
              <a:t>Phosphate-rich fertilizer</a:t>
            </a:r>
          </a:p>
          <a:p>
            <a:r>
              <a:rPr lang="en-US" dirty="0" smtClean="0"/>
              <a:t>Equipment for spreading fertilizer and manure</a:t>
            </a:r>
          </a:p>
          <a:p>
            <a:r>
              <a:rPr lang="en-US" dirty="0" smtClean="0"/>
              <a:t>Equipment for preparing seedling holes like hoes or tractors</a:t>
            </a:r>
          </a:p>
          <a:p>
            <a:r>
              <a:rPr lang="en-US" dirty="0" smtClean="0"/>
              <a:t>Equipment for transportation of resources </a:t>
            </a:r>
          </a:p>
          <a:p>
            <a:pPr marL="0" indent="0">
              <a:buNone/>
            </a:pPr>
            <a:endParaRPr lang="en-US" dirty="0" smtClean="0"/>
          </a:p>
        </p:txBody>
      </p:sp>
    </p:spTree>
    <p:extLst>
      <p:ext uri="{BB962C8B-B14F-4D97-AF65-F5344CB8AC3E}">
        <p14:creationId xmlns:p14="http://schemas.microsoft.com/office/powerpoint/2010/main" val="2414628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Engineering Solutions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Drones </a:t>
            </a:r>
          </a:p>
          <a:p>
            <a:r>
              <a:rPr lang="en-US" dirty="0" smtClean="0"/>
              <a:t>For large tree plantations, drones can be useful in various activities</a:t>
            </a:r>
          </a:p>
          <a:p>
            <a:r>
              <a:rPr lang="en-US" dirty="0" smtClean="0"/>
              <a:t>In the control of tree pests and diseases, drones can be useful in spraying the trees with appropriate chemicals </a:t>
            </a:r>
          </a:p>
          <a:p>
            <a:r>
              <a:rPr lang="en-US" dirty="0" smtClean="0"/>
              <a:t>Drones can also be utilized in spreading fertilizer at various stages.</a:t>
            </a:r>
          </a:p>
          <a:p>
            <a:r>
              <a:rPr lang="en-US" dirty="0" smtClean="0"/>
              <a:t>In dry areas, they can also be useful for watering</a:t>
            </a:r>
          </a:p>
          <a:p>
            <a:r>
              <a:rPr lang="en-US" dirty="0" smtClean="0"/>
              <a:t>They can even be used for planting seeds</a:t>
            </a:r>
          </a:p>
          <a:p>
            <a:pPr marL="0" indent="0">
              <a:buNone/>
            </a:pPr>
            <a:r>
              <a:rPr lang="en-US" dirty="0" smtClean="0"/>
              <a:t>Cons</a:t>
            </a:r>
          </a:p>
          <a:p>
            <a:r>
              <a:rPr lang="en-US" dirty="0" smtClean="0"/>
              <a:t>Drones can prove expensive</a:t>
            </a:r>
          </a:p>
          <a:p>
            <a:r>
              <a:rPr lang="en-US" dirty="0" smtClean="0"/>
              <a:t>They utilize fossil fuels with interfere with the ecology</a:t>
            </a:r>
          </a:p>
        </p:txBody>
      </p:sp>
    </p:spTree>
    <p:extLst>
      <p:ext uri="{BB962C8B-B14F-4D97-AF65-F5344CB8AC3E}">
        <p14:creationId xmlns:p14="http://schemas.microsoft.com/office/powerpoint/2010/main" val="1318186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Farming Techniques </a:t>
            </a:r>
            <a:endParaRPr lang="en-US" dirty="0"/>
          </a:p>
        </p:txBody>
      </p:sp>
      <p:sp>
        <p:nvSpPr>
          <p:cNvPr id="3" name="Content Placeholder 2"/>
          <p:cNvSpPr>
            <a:spLocks noGrp="1"/>
          </p:cNvSpPr>
          <p:nvPr>
            <p:ph idx="1"/>
          </p:nvPr>
        </p:nvSpPr>
        <p:spPr/>
        <p:txBody>
          <a:bodyPr/>
          <a:lstStyle/>
          <a:p>
            <a:r>
              <a:rPr lang="en-US" dirty="0" smtClean="0"/>
              <a:t>These include the use of chemicals to control pastes, diseases, and weeds</a:t>
            </a:r>
          </a:p>
          <a:p>
            <a:pPr marL="0" indent="0">
              <a:buNone/>
            </a:pPr>
            <a:r>
              <a:rPr lang="en-US" dirty="0" smtClean="0"/>
              <a:t>Pros </a:t>
            </a:r>
          </a:p>
          <a:p>
            <a:r>
              <a:rPr lang="en-US" dirty="0" smtClean="0"/>
              <a:t>Effective control of pests, diseases, and weeds</a:t>
            </a:r>
          </a:p>
          <a:p>
            <a:pPr marL="0" indent="0">
              <a:buNone/>
            </a:pPr>
            <a:r>
              <a:rPr lang="en-US" dirty="0" smtClean="0"/>
              <a:t>Cons </a:t>
            </a:r>
          </a:p>
          <a:p>
            <a:r>
              <a:rPr lang="en-US" dirty="0" smtClean="0"/>
              <a:t>Destruction of other vegetation that make an important part of the forest’s ecology</a:t>
            </a:r>
          </a:p>
          <a:p>
            <a:r>
              <a:rPr lang="en-US" dirty="0" smtClean="0"/>
              <a:t>The chemicals may be harmful to other animals that are not targeted. </a:t>
            </a:r>
          </a:p>
          <a:p>
            <a:r>
              <a:rPr lang="en-US" dirty="0" smtClean="0"/>
              <a:t>The targeted animals are also part of the ecosystem and killing them interferes with it.</a:t>
            </a:r>
          </a:p>
        </p:txBody>
      </p:sp>
    </p:spTree>
    <p:extLst>
      <p:ext uri="{BB962C8B-B14F-4D97-AF65-F5344CB8AC3E}">
        <p14:creationId xmlns:p14="http://schemas.microsoft.com/office/powerpoint/2010/main" val="2652473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Modern Tree Breeding Practices</a:t>
            </a:r>
            <a:endParaRPr lang="en-US" dirty="0"/>
          </a:p>
        </p:txBody>
      </p:sp>
      <p:sp>
        <p:nvSpPr>
          <p:cNvPr id="3" name="Content Placeholder 2"/>
          <p:cNvSpPr>
            <a:spLocks noGrp="1"/>
          </p:cNvSpPr>
          <p:nvPr>
            <p:ph idx="1"/>
          </p:nvPr>
        </p:nvSpPr>
        <p:spPr/>
        <p:txBody>
          <a:bodyPr/>
          <a:lstStyle/>
          <a:p>
            <a:pPr marL="0" indent="0">
              <a:buNone/>
            </a:pPr>
            <a:r>
              <a:rPr lang="en-US" dirty="0" smtClean="0"/>
              <a:t>These practices include various modifications of tree species at various levels including genetics. </a:t>
            </a:r>
          </a:p>
          <a:p>
            <a:pPr marL="0" indent="0">
              <a:buNone/>
            </a:pPr>
            <a:r>
              <a:rPr lang="en-US" dirty="0" smtClean="0"/>
              <a:t>They can be used to get the best species for reforestation</a:t>
            </a:r>
          </a:p>
          <a:p>
            <a:pPr marL="0" indent="0">
              <a:buNone/>
            </a:pPr>
            <a:r>
              <a:rPr lang="en-US" dirty="0" smtClean="0"/>
              <a:t>Pro </a:t>
            </a:r>
          </a:p>
          <a:p>
            <a:r>
              <a:rPr lang="en-US" dirty="0" smtClean="0"/>
              <a:t>Can effectively aid in the selection of tree species that are suited to the climate and are resistant to pests and diseases (Dawson et al., 2014)</a:t>
            </a:r>
          </a:p>
          <a:p>
            <a:pPr marL="0" indent="0">
              <a:buNone/>
            </a:pPr>
            <a:r>
              <a:rPr lang="en-US" dirty="0" smtClean="0"/>
              <a:t>Cons</a:t>
            </a:r>
          </a:p>
          <a:p>
            <a:r>
              <a:rPr lang="en-US" dirty="0" smtClean="0"/>
              <a:t>Can be expensive</a:t>
            </a:r>
          </a:p>
          <a:p>
            <a:r>
              <a:rPr lang="en-US" dirty="0" smtClean="0"/>
              <a:t>Genetic modification poses a danger to the entire ecosystem</a:t>
            </a:r>
          </a:p>
        </p:txBody>
      </p:sp>
    </p:spTree>
    <p:extLst>
      <p:ext uri="{BB962C8B-B14F-4D97-AF65-F5344CB8AC3E}">
        <p14:creationId xmlns:p14="http://schemas.microsoft.com/office/powerpoint/2010/main" val="2271941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Dawson, I. K., Leakey, R., Clement, C. R., Weber, J. C., Cornelius, J. P., </a:t>
            </a:r>
            <a:r>
              <a:rPr lang="en-US" dirty="0" err="1"/>
              <a:t>Roshetko</a:t>
            </a:r>
            <a:r>
              <a:rPr lang="en-US" dirty="0"/>
              <a:t>, J. M., ... &amp; </a:t>
            </a:r>
            <a:r>
              <a:rPr lang="en-US" dirty="0" err="1"/>
              <a:t>Jamnadass</a:t>
            </a:r>
            <a:r>
              <a:rPr lang="en-US" dirty="0"/>
              <a:t>, R. (2014). The management of tree genetic resources and the livelihoods of rural communities in the tropics: non-timber forest products, smallholder agroforestry practices and tree commodity crops. </a:t>
            </a:r>
            <a:r>
              <a:rPr lang="en-US" i="1" dirty="0"/>
              <a:t>Forest Ecology and Management</a:t>
            </a:r>
            <a:r>
              <a:rPr lang="en-US" dirty="0"/>
              <a:t>, </a:t>
            </a:r>
            <a:r>
              <a:rPr lang="en-US" i="1" dirty="0"/>
              <a:t>333</a:t>
            </a:r>
            <a:r>
              <a:rPr lang="en-US" dirty="0"/>
              <a:t>, 9-21</a:t>
            </a:r>
            <a:r>
              <a:rPr lang="en-US" dirty="0" smtClean="0"/>
              <a:t>. </a:t>
            </a:r>
            <a:r>
              <a:rPr lang="en-US" dirty="0">
                <a:hlinkClick r:id="rId2" tooltip="Persistent link using digital object identifier"/>
              </a:rPr>
              <a:t>https://</a:t>
            </a:r>
            <a:r>
              <a:rPr lang="en-US" dirty="0" smtClean="0">
                <a:hlinkClick r:id="rId2" tooltip="Persistent link using digital object identifier"/>
              </a:rPr>
              <a:t>doi.org/10.1016/j.foreco.2014.01.021</a:t>
            </a:r>
            <a:endParaRPr lang="en-US" dirty="0" smtClean="0"/>
          </a:p>
          <a:p>
            <a:r>
              <a:rPr lang="en-US" dirty="0"/>
              <a:t>Fortes, E. P. (2017). Seed Plant Drone for Reforestation. </a:t>
            </a:r>
            <a:r>
              <a:rPr lang="en-US" i="1" dirty="0"/>
              <a:t>The Graduate Review</a:t>
            </a:r>
            <a:r>
              <a:rPr lang="en-US" dirty="0"/>
              <a:t>, </a:t>
            </a:r>
            <a:r>
              <a:rPr lang="en-US" i="1" dirty="0"/>
              <a:t>2</a:t>
            </a:r>
            <a:r>
              <a:rPr lang="en-US" dirty="0"/>
              <a:t>(1), 13-26.</a:t>
            </a:r>
          </a:p>
          <a:p>
            <a:endParaRPr lang="en-US" dirty="0"/>
          </a:p>
          <a:p>
            <a:endParaRPr lang="en-US" dirty="0"/>
          </a:p>
        </p:txBody>
      </p:sp>
    </p:spTree>
    <p:extLst>
      <p:ext uri="{BB962C8B-B14F-4D97-AF65-F5344CB8AC3E}">
        <p14:creationId xmlns:p14="http://schemas.microsoft.com/office/powerpoint/2010/main" val="956759810"/>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82</TotalTime>
  <Words>999</Words>
  <Application>Microsoft Office PowerPoint</Application>
  <PresentationFormat>Widescreen</PresentationFormat>
  <Paragraphs>97</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Wisp</vt:lpstr>
      <vt:lpstr>Reforestation </vt:lpstr>
      <vt:lpstr>Deforestation Grids</vt:lpstr>
      <vt:lpstr>Reforestation Grids</vt:lpstr>
      <vt:lpstr>Importance of Protection </vt:lpstr>
      <vt:lpstr>Strengths of the Reforestation Plan</vt:lpstr>
      <vt:lpstr>Weakness of the Reforestation Plan</vt:lpstr>
      <vt:lpstr>New v. Adult Trees</vt:lpstr>
      <vt:lpstr>Solutions </vt:lpstr>
      <vt:lpstr>Complete Coverage</vt:lpstr>
      <vt:lpstr>Retaining the Species </vt:lpstr>
      <vt:lpstr>Tools and Equipment </vt:lpstr>
      <vt:lpstr>Engineering Solutions</vt:lpstr>
      <vt:lpstr>Modern Farming Techniques </vt:lpstr>
      <vt:lpstr>Modern Tree Breeding Practices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Reforestation </dc:title>
  <dc:creator>User</dc:creator>
  <cp:lastModifiedBy>User</cp:lastModifiedBy>
  <cp:revision>24</cp:revision>
  <dcterms:created xsi:type="dcterms:W3CDTF">2019-02-04T07:38:14Z</dcterms:created>
  <dcterms:modified xsi:type="dcterms:W3CDTF">2019-02-04T09:00:27Z</dcterms:modified>
</cp:coreProperties>
</file>